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8288000" cy="10287000"/>
  <p:notesSz cx="6858000" cy="9144000"/>
  <p:embeddedFontLst>
    <p:embeddedFont>
      <p:font typeface="Telegraf" panose="020B0604020202020204" charset="0"/>
      <p:regular r:id="rId8"/>
    </p:embeddedFont>
    <p:embeddedFont>
      <p:font typeface="Telegraf Bold" panose="020B0604020202020204" charset="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0" d="100"/>
          <a:sy n="60" d="100"/>
        </p:scale>
        <p:origin x="1296" y="2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1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 t="-38888" b="-3888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0" y="8399689"/>
            <a:ext cx="18288000" cy="1887311"/>
            <a:chOff x="0" y="0"/>
            <a:chExt cx="4816593" cy="49707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497070"/>
            </a:xfrm>
            <a:custGeom>
              <a:avLst/>
              <a:gdLst/>
              <a:ahLst/>
              <a:cxnLst/>
              <a:rect l="l" t="t" r="r" b="b"/>
              <a:pathLst>
                <a:path w="4816592" h="497070">
                  <a:moveTo>
                    <a:pt x="0" y="0"/>
                  </a:moveTo>
                  <a:lnTo>
                    <a:pt x="4816592" y="0"/>
                  </a:lnTo>
                  <a:lnTo>
                    <a:pt x="4816592" y="497070"/>
                  </a:lnTo>
                  <a:lnTo>
                    <a:pt x="0" y="497070"/>
                  </a:lnTo>
                  <a:close/>
                </a:path>
              </a:pathLst>
            </a:custGeom>
            <a:solidFill>
              <a:srgbClr val="FFF8F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4816593" cy="5542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0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28700" y="1513194"/>
            <a:ext cx="9715500" cy="5173133"/>
            <a:chOff x="0" y="-66675"/>
            <a:chExt cx="12954001" cy="6897511"/>
          </a:xfrm>
        </p:grpSpPr>
        <p:sp>
          <p:nvSpPr>
            <p:cNvPr id="7" name="TextBox 7"/>
            <p:cNvSpPr txBox="1"/>
            <p:nvPr/>
          </p:nvSpPr>
          <p:spPr>
            <a:xfrm>
              <a:off x="0" y="699911"/>
              <a:ext cx="11984913" cy="61309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8969"/>
                </a:lnSpc>
              </a:pPr>
              <a:r>
                <a:rPr lang="en-US" sz="7474" b="1">
                  <a:solidFill>
                    <a:srgbClr val="FDF9E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Horizon Equipment Co. Timeline of Challenges and Opportunities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12954001" cy="48167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3007"/>
                </a:lnSpc>
              </a:pPr>
              <a:r>
                <a:rPr lang="en-US" sz="2148" b="1" dirty="0">
                  <a:solidFill>
                    <a:srgbClr val="FDF9E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Understanding Our Current Business Challenges and Opportunities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647496" y="844817"/>
            <a:ext cx="7046437" cy="6786873"/>
            <a:chOff x="0" y="0"/>
            <a:chExt cx="7940247" cy="7647759"/>
          </a:xfrm>
        </p:grpSpPr>
        <p:sp>
          <p:nvSpPr>
            <p:cNvPr id="10" name="Freeform 10"/>
            <p:cNvSpPr/>
            <p:nvPr/>
          </p:nvSpPr>
          <p:spPr>
            <a:xfrm>
              <a:off x="-68580" y="0"/>
              <a:ext cx="8007240" cy="7647759"/>
            </a:xfrm>
            <a:custGeom>
              <a:avLst/>
              <a:gdLst/>
              <a:ahLst/>
              <a:cxnLst/>
              <a:rect l="l" t="t" r="r" b="b"/>
              <a:pathLst>
                <a:path w="8007240" h="7647759">
                  <a:moveTo>
                    <a:pt x="1502589" y="520803"/>
                  </a:moveTo>
                  <a:lnTo>
                    <a:pt x="205152" y="2835668"/>
                  </a:lnTo>
                  <a:cubicBezTo>
                    <a:pt x="0" y="3231610"/>
                    <a:pt x="43180" y="3731055"/>
                    <a:pt x="336960" y="4067852"/>
                  </a:cubicBezTo>
                  <a:lnTo>
                    <a:pt x="3227210" y="7310962"/>
                  </a:lnTo>
                  <a:cubicBezTo>
                    <a:pt x="3417776" y="7526183"/>
                    <a:pt x="3687745" y="7647759"/>
                    <a:pt x="3968830" y="7647759"/>
                  </a:cubicBezTo>
                  <a:lnTo>
                    <a:pt x="6997240" y="7647759"/>
                  </a:lnTo>
                  <a:cubicBezTo>
                    <a:pt x="7554646" y="7647759"/>
                    <a:pt x="8007240" y="7179529"/>
                    <a:pt x="8007240" y="6602867"/>
                  </a:cubicBezTo>
                  <a:lnTo>
                    <a:pt x="8007240" y="2446297"/>
                  </a:lnTo>
                  <a:cubicBezTo>
                    <a:pt x="8007240" y="2231076"/>
                    <a:pt x="7943717" y="2020783"/>
                    <a:pt x="7823025" y="1844991"/>
                  </a:cubicBezTo>
                  <a:lnTo>
                    <a:pt x="6870196" y="443586"/>
                  </a:lnTo>
                  <a:cubicBezTo>
                    <a:pt x="6681218" y="165934"/>
                    <a:pt x="6373137" y="0"/>
                    <a:pt x="6044410" y="0"/>
                  </a:cubicBezTo>
                  <a:lnTo>
                    <a:pt x="2376016" y="0"/>
                  </a:lnTo>
                  <a:cubicBezTo>
                    <a:pt x="2015529" y="0"/>
                    <a:pt x="1682038" y="198792"/>
                    <a:pt x="1502589" y="520803"/>
                  </a:cubicBezTo>
                  <a:close/>
                </a:path>
              </a:pathLst>
            </a:custGeom>
            <a:blipFill>
              <a:blip r:embed="rId3"/>
              <a:stretch>
                <a:fillRect l="-33148" r="-3314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7410653" y="9455161"/>
            <a:ext cx="566559" cy="566559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028700" y="9009969"/>
            <a:ext cx="15889216" cy="561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200"/>
              </a:lnSpc>
            </a:pPr>
            <a:r>
              <a:rPr lang="en-US" sz="3000" b="1">
                <a:solidFill>
                  <a:srgbClr val="1C0C06"/>
                </a:solidFill>
                <a:latin typeface="Telegraf Bold"/>
                <a:ea typeface="Telegraf Bold"/>
                <a:cs typeface="Telegraf Bold"/>
                <a:sym typeface="Telegraf Bold"/>
              </a:rPr>
              <a:t>Exploring the impact of data issues on our quote-to-cash cycle efficiency.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1" y="-1195691"/>
            <a:ext cx="25722447" cy="11482691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 t="-38888" b="-3888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563E338-D193-424B-4F0B-FA54EAD3B6CB}"/>
              </a:ext>
            </a:extLst>
          </p:cNvPr>
          <p:cNvGrpSpPr/>
          <p:nvPr/>
        </p:nvGrpSpPr>
        <p:grpSpPr>
          <a:xfrm>
            <a:off x="2227991" y="3695700"/>
            <a:ext cx="2490997" cy="1976888"/>
            <a:chOff x="2227991" y="3695700"/>
            <a:chExt cx="2490997" cy="1976888"/>
          </a:xfrm>
        </p:grpSpPr>
        <p:sp>
          <p:nvSpPr>
            <p:cNvPr id="3" name="Freeform 3"/>
            <p:cNvSpPr/>
            <p:nvPr/>
          </p:nvSpPr>
          <p:spPr>
            <a:xfrm rot="-10800000">
              <a:off x="2227991" y="3695700"/>
              <a:ext cx="2490997" cy="1976888"/>
            </a:xfrm>
            <a:custGeom>
              <a:avLst/>
              <a:gdLst/>
              <a:ahLst/>
              <a:cxnLst/>
              <a:rect l="l" t="t" r="r" b="b"/>
              <a:pathLst>
                <a:path w="1771035" h="1771035">
                  <a:moveTo>
                    <a:pt x="0" y="0"/>
                  </a:moveTo>
                  <a:lnTo>
                    <a:pt x="1771035" y="0"/>
                  </a:lnTo>
                  <a:lnTo>
                    <a:pt x="1771035" y="1771035"/>
                  </a:lnTo>
                  <a:lnTo>
                    <a:pt x="0" y="17710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2432904" y="4384106"/>
              <a:ext cx="2081170" cy="60007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ctr">
                <a:lnSpc>
                  <a:spcPts val="2261"/>
                </a:lnSpc>
              </a:pPr>
              <a:r>
                <a:rPr lang="en-US" sz="1884" b="1" dirty="0">
                  <a:solidFill>
                    <a:srgbClr val="FDF9E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Data Inaccuracies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71593B8-F430-524E-420E-83452891B87E}"/>
              </a:ext>
            </a:extLst>
          </p:cNvPr>
          <p:cNvGrpSpPr/>
          <p:nvPr/>
        </p:nvGrpSpPr>
        <p:grpSpPr>
          <a:xfrm>
            <a:off x="7491202" y="3695700"/>
            <a:ext cx="2490997" cy="1976888"/>
            <a:chOff x="7491202" y="3695700"/>
            <a:chExt cx="2490997" cy="1976888"/>
          </a:xfrm>
        </p:grpSpPr>
        <p:sp>
          <p:nvSpPr>
            <p:cNvPr id="4" name="Freeform 4"/>
            <p:cNvSpPr/>
            <p:nvPr/>
          </p:nvSpPr>
          <p:spPr>
            <a:xfrm rot="-10800000">
              <a:off x="7491202" y="3695700"/>
              <a:ext cx="2490997" cy="1976888"/>
            </a:xfrm>
            <a:custGeom>
              <a:avLst/>
              <a:gdLst/>
              <a:ahLst/>
              <a:cxnLst/>
              <a:rect l="l" t="t" r="r" b="b"/>
              <a:pathLst>
                <a:path w="1771035" h="1771035">
                  <a:moveTo>
                    <a:pt x="0" y="0"/>
                  </a:moveTo>
                  <a:lnTo>
                    <a:pt x="1771035" y="0"/>
                  </a:lnTo>
                  <a:lnTo>
                    <a:pt x="1771035" y="1771035"/>
                  </a:lnTo>
                  <a:lnTo>
                    <a:pt x="0" y="17710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736920" y="4384106"/>
              <a:ext cx="1999560" cy="60007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ctr">
                <a:lnSpc>
                  <a:spcPts val="2261"/>
                </a:lnSpc>
              </a:pPr>
              <a:r>
                <a:rPr lang="en-US" sz="1884" b="1" dirty="0">
                  <a:solidFill>
                    <a:srgbClr val="FDF9E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Operational Bottlenecks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5EF7161-01BA-529A-A470-C3C2A20F7A13}"/>
              </a:ext>
            </a:extLst>
          </p:cNvPr>
          <p:cNvGrpSpPr/>
          <p:nvPr/>
        </p:nvGrpSpPr>
        <p:grpSpPr>
          <a:xfrm>
            <a:off x="12751056" y="3695700"/>
            <a:ext cx="2490997" cy="1976888"/>
            <a:chOff x="12751056" y="3695700"/>
            <a:chExt cx="2490997" cy="1976888"/>
          </a:xfrm>
        </p:grpSpPr>
        <p:sp>
          <p:nvSpPr>
            <p:cNvPr id="5" name="Freeform 5"/>
            <p:cNvSpPr/>
            <p:nvPr/>
          </p:nvSpPr>
          <p:spPr>
            <a:xfrm rot="-10800000">
              <a:off x="12751056" y="3695700"/>
              <a:ext cx="2490997" cy="1976888"/>
            </a:xfrm>
            <a:custGeom>
              <a:avLst/>
              <a:gdLst/>
              <a:ahLst/>
              <a:cxnLst/>
              <a:rect l="l" t="t" r="r" b="b"/>
              <a:pathLst>
                <a:path w="1771035" h="1771035">
                  <a:moveTo>
                    <a:pt x="0" y="0"/>
                  </a:moveTo>
                  <a:lnTo>
                    <a:pt x="1771035" y="0"/>
                  </a:lnTo>
                  <a:lnTo>
                    <a:pt x="1771035" y="1771035"/>
                  </a:lnTo>
                  <a:lnTo>
                    <a:pt x="0" y="17710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3264501" y="4394161"/>
              <a:ext cx="1464106" cy="57996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ctr">
                <a:lnSpc>
                  <a:spcPts val="2261"/>
                </a:lnSpc>
              </a:pPr>
              <a:r>
                <a:rPr lang="en-US" sz="1884" b="1" dirty="0">
                  <a:solidFill>
                    <a:srgbClr val="FDF9E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Revenue Loss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227992" y="6130054"/>
            <a:ext cx="3307229" cy="1815080"/>
            <a:chOff x="0" y="0"/>
            <a:chExt cx="4409639" cy="2420107"/>
          </a:xfrm>
        </p:grpSpPr>
        <p:sp>
          <p:nvSpPr>
            <p:cNvPr id="10" name="TextBox 10"/>
            <p:cNvSpPr txBox="1"/>
            <p:nvPr/>
          </p:nvSpPr>
          <p:spPr>
            <a:xfrm>
              <a:off x="0" y="-28575"/>
              <a:ext cx="4409639" cy="7905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261"/>
                </a:lnSpc>
              </a:pPr>
              <a:r>
                <a:rPr lang="en-US" sz="1884" b="1" dirty="0">
                  <a:solidFill>
                    <a:srgbClr val="FDF9E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Delayed revenue due to incorrect information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1185193"/>
              <a:ext cx="4409639" cy="12349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449"/>
                </a:lnSpc>
              </a:pPr>
              <a:r>
                <a:rPr lang="en-US" sz="1884">
                  <a:solidFill>
                    <a:srgbClr val="FDF9EF"/>
                  </a:solidFill>
                  <a:latin typeface="Telegraf"/>
                  <a:ea typeface="Telegraf"/>
                  <a:cs typeface="Telegraf"/>
                  <a:sym typeface="Telegraf"/>
                </a:rPr>
                <a:t>Inaccurate data leads to </a:t>
              </a:r>
              <a:r>
                <a:rPr lang="en-US" sz="1884" b="1">
                  <a:solidFill>
                    <a:srgbClr val="FDF9E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lost opportunities</a:t>
              </a:r>
              <a:r>
                <a:rPr lang="en-US" sz="1884">
                  <a:solidFill>
                    <a:srgbClr val="FDF9EF"/>
                  </a:solidFill>
                  <a:latin typeface="Telegraf"/>
                  <a:ea typeface="Telegraf"/>
                  <a:cs typeface="Telegraf"/>
                  <a:sym typeface="Telegraf"/>
                </a:rPr>
                <a:t> and delays in processing.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491203" y="6130054"/>
            <a:ext cx="3307229" cy="2092363"/>
            <a:chOff x="0" y="0"/>
            <a:chExt cx="4409639" cy="2789818"/>
          </a:xfrm>
        </p:grpSpPr>
        <p:sp>
          <p:nvSpPr>
            <p:cNvPr id="13" name="TextBox 13"/>
            <p:cNvSpPr txBox="1"/>
            <p:nvPr/>
          </p:nvSpPr>
          <p:spPr>
            <a:xfrm>
              <a:off x="0" y="-28575"/>
              <a:ext cx="4409639" cy="11715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261"/>
                </a:lnSpc>
              </a:pPr>
              <a:r>
                <a:rPr lang="en-US" sz="1884" b="1">
                  <a:solidFill>
                    <a:srgbClr val="FDF9E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Handoffs between departments causing delays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1554904"/>
              <a:ext cx="4409639" cy="12349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449"/>
                </a:lnSpc>
              </a:pPr>
              <a:r>
                <a:rPr lang="en-US" sz="1884">
                  <a:solidFill>
                    <a:srgbClr val="FDF9EF"/>
                  </a:solidFill>
                  <a:latin typeface="Telegraf"/>
                  <a:ea typeface="Telegraf"/>
                  <a:cs typeface="Telegraf"/>
                  <a:sym typeface="Telegraf"/>
                </a:rPr>
                <a:t>Unreliable information during handoffs results in </a:t>
              </a:r>
              <a:r>
                <a:rPr lang="en-US" sz="1884" b="1">
                  <a:solidFill>
                    <a:srgbClr val="FDF9E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increased wait times</a:t>
              </a:r>
              <a:r>
                <a:rPr lang="en-US" sz="1884">
                  <a:solidFill>
                    <a:srgbClr val="FDF9EF"/>
                  </a:solidFill>
                  <a:latin typeface="Telegraf"/>
                  <a:ea typeface="Telegraf"/>
                  <a:cs typeface="Telegraf"/>
                  <a:sym typeface="Telegraf"/>
                </a:rPr>
                <a:t> for customers.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751057" y="6130054"/>
            <a:ext cx="3307229" cy="2272313"/>
            <a:chOff x="0" y="0"/>
            <a:chExt cx="4409639" cy="3029751"/>
          </a:xfrm>
        </p:grpSpPr>
        <p:sp>
          <p:nvSpPr>
            <p:cNvPr id="16" name="TextBox 16"/>
            <p:cNvSpPr txBox="1"/>
            <p:nvPr/>
          </p:nvSpPr>
          <p:spPr>
            <a:xfrm>
              <a:off x="0" y="-28575"/>
              <a:ext cx="4409639" cy="7905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261"/>
                </a:lnSpc>
              </a:pPr>
              <a:r>
                <a:rPr lang="en-US" sz="1884" b="1">
                  <a:solidFill>
                    <a:srgbClr val="FDF9E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Impact of delays on overall performance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1794837"/>
              <a:ext cx="4409639" cy="12349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449"/>
                </a:lnSpc>
              </a:pPr>
              <a:r>
                <a:rPr lang="en-US" sz="1884">
                  <a:solidFill>
                    <a:srgbClr val="FDF9EF"/>
                  </a:solidFill>
                  <a:latin typeface="Telegraf"/>
                  <a:ea typeface="Telegraf"/>
                  <a:cs typeface="Telegraf"/>
                  <a:sym typeface="Telegraf"/>
                </a:rPr>
                <a:t>Prolonged delays directly affect </a:t>
              </a:r>
              <a:r>
                <a:rPr lang="en-US" sz="1884" b="1">
                  <a:solidFill>
                    <a:srgbClr val="FDF9E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cash flow</a:t>
              </a:r>
              <a:r>
                <a:rPr lang="en-US" sz="1884">
                  <a:solidFill>
                    <a:srgbClr val="FDF9EF"/>
                  </a:solidFill>
                  <a:latin typeface="Telegraf"/>
                  <a:ea typeface="Telegraf"/>
                  <a:cs typeface="Telegraf"/>
                  <a:sym typeface="Telegraf"/>
                </a:rPr>
                <a:t> and revenue generation.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0" y="0"/>
            <a:ext cx="18288000" cy="2383076"/>
            <a:chOff x="0" y="0"/>
            <a:chExt cx="4816593" cy="627641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816592" cy="627641"/>
            </a:xfrm>
            <a:custGeom>
              <a:avLst/>
              <a:gdLst/>
              <a:ahLst/>
              <a:cxnLst/>
              <a:rect l="l" t="t" r="r" b="b"/>
              <a:pathLst>
                <a:path w="4816592" h="627641">
                  <a:moveTo>
                    <a:pt x="0" y="0"/>
                  </a:moveTo>
                  <a:lnTo>
                    <a:pt x="4816592" y="0"/>
                  </a:lnTo>
                  <a:lnTo>
                    <a:pt x="4816592" y="627641"/>
                  </a:lnTo>
                  <a:lnTo>
                    <a:pt x="0" y="627641"/>
                  </a:lnTo>
                  <a:close/>
                </a:path>
              </a:pathLst>
            </a:custGeom>
            <a:solidFill>
              <a:srgbClr val="FFF8F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47625"/>
              <a:ext cx="4816593" cy="6752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028700" y="700227"/>
            <a:ext cx="16230600" cy="1133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399"/>
              </a:lnSpc>
            </a:pPr>
            <a:r>
              <a:rPr lang="en-US" sz="6999" b="1">
                <a:solidFill>
                  <a:srgbClr val="1C0C06"/>
                </a:solidFill>
                <a:latin typeface="Telegraf Bold"/>
                <a:ea typeface="Telegraf Bold"/>
                <a:cs typeface="Telegraf Bold"/>
                <a:sym typeface="Telegraf Bold"/>
              </a:rPr>
              <a:t>Challenges in Quote-to-Cash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17410653" y="9455161"/>
            <a:ext cx="566559" cy="566559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 t="-38888" b="-3888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439542">
            <a:off x="6836366" y="6295353"/>
            <a:ext cx="14173667" cy="7983294"/>
          </a:xfrm>
          <a:custGeom>
            <a:avLst/>
            <a:gdLst/>
            <a:ahLst/>
            <a:cxnLst/>
            <a:rect l="l" t="t" r="r" b="b"/>
            <a:pathLst>
              <a:path w="14173667" h="7983294">
                <a:moveTo>
                  <a:pt x="0" y="0"/>
                </a:moveTo>
                <a:lnTo>
                  <a:pt x="14173667" y="0"/>
                </a:lnTo>
                <a:lnTo>
                  <a:pt x="14173667" y="7983294"/>
                </a:lnTo>
                <a:lnTo>
                  <a:pt x="0" y="798329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3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0" y="3600450"/>
            <a:ext cx="18288000" cy="6686550"/>
            <a:chOff x="0" y="0"/>
            <a:chExt cx="4816593" cy="176106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16592" cy="1761067"/>
            </a:xfrm>
            <a:custGeom>
              <a:avLst/>
              <a:gdLst/>
              <a:ahLst/>
              <a:cxnLst/>
              <a:rect l="l" t="t" r="r" b="b"/>
              <a:pathLst>
                <a:path w="4816592" h="1761067">
                  <a:moveTo>
                    <a:pt x="0" y="0"/>
                  </a:moveTo>
                  <a:lnTo>
                    <a:pt x="4816592" y="0"/>
                  </a:lnTo>
                  <a:lnTo>
                    <a:pt x="4816592" y="1761067"/>
                  </a:lnTo>
                  <a:lnTo>
                    <a:pt x="0" y="1761067"/>
                  </a:lnTo>
                  <a:close/>
                </a:path>
              </a:pathLst>
            </a:custGeom>
            <a:solidFill>
              <a:srgbClr val="FFF8F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4816593" cy="18182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00"/>
                </a:lnSpc>
              </a:pPr>
              <a:endParaRPr/>
            </a:p>
          </p:txBody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01" y="3380192"/>
            <a:ext cx="11739587" cy="6856407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11843424" y="4315629"/>
            <a:ext cx="5415876" cy="4866471"/>
            <a:chOff x="0" y="-57149"/>
            <a:chExt cx="7221168" cy="5977021"/>
          </a:xfrm>
        </p:grpSpPr>
        <p:sp>
          <p:nvSpPr>
            <p:cNvPr id="9" name="TextBox 9"/>
            <p:cNvSpPr txBox="1"/>
            <p:nvPr/>
          </p:nvSpPr>
          <p:spPr>
            <a:xfrm>
              <a:off x="0" y="-57149"/>
              <a:ext cx="7221168" cy="27054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/>
              <a:r>
                <a:rPr lang="en-US" sz="2637" b="1" dirty="0">
                  <a:solidFill>
                    <a:srgbClr val="1C0C06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Understanding the challenges faced by Sales, Ops, and Finance due to data inconsistencies is crucial for operational efficiency.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2652556"/>
              <a:ext cx="7221168" cy="32673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419"/>
                </a:lnSpc>
              </a:pPr>
              <a:r>
                <a:rPr lang="en-US" sz="1860" dirty="0">
                  <a:solidFill>
                    <a:srgbClr val="1C0C06"/>
                  </a:solidFill>
                  <a:latin typeface="Telegraf"/>
                  <a:ea typeface="Telegraf"/>
                  <a:cs typeface="Telegraf"/>
                  <a:sym typeface="Telegraf"/>
                </a:rPr>
                <a:t>Unreliable data during handoffs can lead to significant </a:t>
              </a:r>
              <a:r>
                <a:rPr lang="en-US" sz="1860" b="1" dirty="0">
                  <a:solidFill>
                    <a:srgbClr val="1C0C06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operational inefficiencies</a:t>
              </a:r>
              <a:r>
                <a:rPr lang="en-US" sz="1860" dirty="0">
                  <a:solidFill>
                    <a:srgbClr val="1C0C06"/>
                  </a:solidFill>
                  <a:latin typeface="Telegraf"/>
                  <a:ea typeface="Telegraf"/>
                  <a:cs typeface="Telegraf"/>
                  <a:sym typeface="Telegraf"/>
                </a:rPr>
                <a:t>. Sales teams encounter lost opportunities when quotes are delayed, while Finance experiences </a:t>
              </a:r>
              <a:r>
                <a:rPr lang="en-US" sz="1860" b="1" dirty="0">
                  <a:solidFill>
                    <a:srgbClr val="1C0C06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financial discrepancies</a:t>
              </a:r>
              <a:r>
                <a:rPr lang="en-US" sz="1860" dirty="0">
                  <a:solidFill>
                    <a:srgbClr val="1C0C06"/>
                  </a:solidFill>
                  <a:latin typeface="Telegraf"/>
                  <a:ea typeface="Telegraf"/>
                  <a:cs typeface="Telegraf"/>
                  <a:sym typeface="Telegraf"/>
                </a:rPr>
                <a:t> that hinder decision-making. Addressing these gaps is essential for smoother workflows and improved performance across departments.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4170501" y="1236959"/>
            <a:ext cx="2835913" cy="1241846"/>
            <a:chOff x="0" y="0"/>
            <a:chExt cx="3781217" cy="1655795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3781217" cy="1655795"/>
              <a:chOff x="0" y="0"/>
              <a:chExt cx="6350000" cy="278066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-54229" y="0"/>
                <a:ext cx="6404229" cy="2780792"/>
              </a:xfrm>
              <a:custGeom>
                <a:avLst/>
                <a:gdLst/>
                <a:ahLst/>
                <a:cxnLst/>
                <a:rect l="l" t="t" r="r" b="b"/>
                <a:pathLst>
                  <a:path w="6404229" h="2780792">
                    <a:moveTo>
                      <a:pt x="6404229" y="1390396"/>
                    </a:moveTo>
                    <a:cubicBezTo>
                      <a:pt x="6404229" y="2158238"/>
                      <a:pt x="5781802" y="2780792"/>
                      <a:pt x="5013833" y="2780792"/>
                    </a:cubicBezTo>
                    <a:lnTo>
                      <a:pt x="382270" y="2780792"/>
                    </a:lnTo>
                    <a:lnTo>
                      <a:pt x="220091" y="2780792"/>
                    </a:lnTo>
                    <a:cubicBezTo>
                      <a:pt x="74676" y="2780792"/>
                      <a:pt x="0" y="2606802"/>
                      <a:pt x="99949" y="2501392"/>
                    </a:cubicBezTo>
                    <a:lnTo>
                      <a:pt x="382270" y="2203577"/>
                    </a:lnTo>
                    <a:lnTo>
                      <a:pt x="382270" y="1882140"/>
                    </a:lnTo>
                    <a:cubicBezTo>
                      <a:pt x="382270" y="842645"/>
                      <a:pt x="1224915" y="0"/>
                      <a:pt x="2264283" y="0"/>
                    </a:cubicBezTo>
                    <a:lnTo>
                      <a:pt x="5013833" y="0"/>
                    </a:lnTo>
                    <a:cubicBezTo>
                      <a:pt x="5781802" y="0"/>
                      <a:pt x="6404229" y="622427"/>
                      <a:pt x="6404229" y="1390396"/>
                    </a:cubicBezTo>
                    <a:close/>
                  </a:path>
                </a:pathLst>
              </a:custGeom>
              <a:solidFill>
                <a:srgbClr val="38B6FF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913432" y="646969"/>
              <a:ext cx="361858" cy="361858"/>
              <a:chOff x="0" y="0"/>
              <a:chExt cx="812800" cy="8128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8F6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59"/>
                  </a:lnSpc>
                </a:pPr>
                <a:endParaRPr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1877909" y="646969"/>
              <a:ext cx="361858" cy="361858"/>
              <a:chOff x="0" y="0"/>
              <a:chExt cx="812800" cy="8128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8F6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59"/>
                  </a:lnSpc>
                </a:pPr>
                <a:endParaRPr/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2836666" y="646969"/>
              <a:ext cx="361858" cy="361858"/>
              <a:chOff x="0" y="0"/>
              <a:chExt cx="812800" cy="8128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8F6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59"/>
                  </a:lnSpc>
                </a:pPr>
                <a:endParaRPr/>
              </a:p>
            </p:txBody>
          </p:sp>
        </p:grpSp>
      </p:grpSp>
      <p:sp>
        <p:nvSpPr>
          <p:cNvPr id="23" name="TextBox 23"/>
          <p:cNvSpPr txBox="1"/>
          <p:nvPr/>
        </p:nvSpPr>
        <p:spPr>
          <a:xfrm>
            <a:off x="1028700" y="809094"/>
            <a:ext cx="12046324" cy="2190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399"/>
              </a:lnSpc>
            </a:pPr>
            <a:r>
              <a:rPr lang="en-US" sz="6999" b="1">
                <a:solidFill>
                  <a:srgbClr val="FDF9EF"/>
                </a:solidFill>
                <a:latin typeface="Telegraf Bold"/>
                <a:ea typeface="Telegraf Bold"/>
                <a:cs typeface="Telegraf Bold"/>
                <a:sym typeface="Telegraf Bold"/>
              </a:rPr>
              <a:t>Impact of Unreliable Data in Handoffs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17410653" y="9455161"/>
            <a:ext cx="566559" cy="566559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 t="-38888" b="-3888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439542">
            <a:off x="6836366" y="6295353"/>
            <a:ext cx="14173667" cy="7983294"/>
          </a:xfrm>
          <a:custGeom>
            <a:avLst/>
            <a:gdLst/>
            <a:ahLst/>
            <a:cxnLst/>
            <a:rect l="l" t="t" r="r" b="b"/>
            <a:pathLst>
              <a:path w="14173667" h="7983294">
                <a:moveTo>
                  <a:pt x="0" y="0"/>
                </a:moveTo>
                <a:lnTo>
                  <a:pt x="14173667" y="0"/>
                </a:lnTo>
                <a:lnTo>
                  <a:pt x="14173667" y="7983294"/>
                </a:lnTo>
                <a:lnTo>
                  <a:pt x="0" y="798329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3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0" y="3600450"/>
            <a:ext cx="18288000" cy="6686550"/>
            <a:chOff x="0" y="0"/>
            <a:chExt cx="4816593" cy="176106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16592" cy="1761067"/>
            </a:xfrm>
            <a:custGeom>
              <a:avLst/>
              <a:gdLst/>
              <a:ahLst/>
              <a:cxnLst/>
              <a:rect l="l" t="t" r="r" b="b"/>
              <a:pathLst>
                <a:path w="4816592" h="1761067">
                  <a:moveTo>
                    <a:pt x="0" y="0"/>
                  </a:moveTo>
                  <a:lnTo>
                    <a:pt x="4816592" y="0"/>
                  </a:lnTo>
                  <a:lnTo>
                    <a:pt x="4816592" y="1761067"/>
                  </a:lnTo>
                  <a:lnTo>
                    <a:pt x="0" y="1761067"/>
                  </a:lnTo>
                  <a:close/>
                </a:path>
              </a:pathLst>
            </a:custGeom>
            <a:solidFill>
              <a:srgbClr val="FFF8F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4816593" cy="18182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00"/>
                </a:lnSpc>
              </a:pPr>
              <a:endParaRPr/>
            </a:p>
          </p:txBody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01" y="3380192"/>
            <a:ext cx="11739587" cy="6856407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11843424" y="4308485"/>
            <a:ext cx="5415876" cy="4506509"/>
            <a:chOff x="0" y="-66675"/>
            <a:chExt cx="7221168" cy="6008678"/>
          </a:xfrm>
        </p:grpSpPr>
        <p:sp>
          <p:nvSpPr>
            <p:cNvPr id="9" name="TextBox 9"/>
            <p:cNvSpPr txBox="1"/>
            <p:nvPr/>
          </p:nvSpPr>
          <p:spPr>
            <a:xfrm>
              <a:off x="0" y="-66675"/>
              <a:ext cx="7221168" cy="34163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/>
              <a:r>
                <a:rPr lang="en-US" sz="2775" b="1" dirty="0">
                  <a:solidFill>
                    <a:srgbClr val="1C0C06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Understanding how standardized data can enhance efficiency and accuracy across our organization is crucial for our success.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3412226"/>
              <a:ext cx="7221168" cy="25297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491"/>
                </a:lnSpc>
              </a:pPr>
              <a:r>
                <a:rPr lang="en-US" sz="1916">
                  <a:solidFill>
                    <a:srgbClr val="1C0C06"/>
                  </a:solidFill>
                  <a:latin typeface="Telegraf"/>
                  <a:ea typeface="Telegraf"/>
                  <a:cs typeface="Telegraf"/>
                  <a:sym typeface="Telegraf"/>
                </a:rPr>
                <a:t>Implementing a master data strategy has led to significant improvements. We’ve seen </a:t>
              </a:r>
              <a:r>
                <a:rPr lang="en-US" sz="1916" b="1">
                  <a:solidFill>
                    <a:srgbClr val="1C0C06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reduced duplicates</a:t>
              </a:r>
              <a:r>
                <a:rPr lang="en-US" sz="1916">
                  <a:solidFill>
                    <a:srgbClr val="1C0C06"/>
                  </a:solidFill>
                  <a:latin typeface="Telegraf"/>
                  <a:ea typeface="Telegraf"/>
                  <a:cs typeface="Telegraf"/>
                  <a:sym typeface="Telegraf"/>
                </a:rPr>
                <a:t>, resulting in </a:t>
              </a:r>
              <a:r>
                <a:rPr lang="en-US" sz="1916" b="1">
                  <a:solidFill>
                    <a:srgbClr val="1C0C06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faster quotes</a:t>
              </a:r>
              <a:r>
                <a:rPr lang="en-US" sz="1916">
                  <a:solidFill>
                    <a:srgbClr val="1C0C06"/>
                  </a:solidFill>
                  <a:latin typeface="Telegraf"/>
                  <a:ea typeface="Telegraf"/>
                  <a:cs typeface="Telegraf"/>
                  <a:sym typeface="Telegraf"/>
                </a:rPr>
                <a:t> and more accurate </a:t>
              </a:r>
              <a:r>
                <a:rPr lang="en-US" sz="1916" b="1">
                  <a:solidFill>
                    <a:srgbClr val="1C0C06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real-time inventory</a:t>
              </a:r>
              <a:r>
                <a:rPr lang="en-US" sz="1916">
                  <a:solidFill>
                    <a:srgbClr val="1C0C06"/>
                  </a:solidFill>
                  <a:latin typeface="Telegraf"/>
                  <a:ea typeface="Telegraf"/>
                  <a:cs typeface="Telegraf"/>
                  <a:sym typeface="Telegraf"/>
                </a:rPr>
                <a:t>, ultimately driving </a:t>
              </a:r>
              <a:r>
                <a:rPr lang="en-US" sz="1916" b="1">
                  <a:solidFill>
                    <a:srgbClr val="1C0C06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better decision-making</a:t>
              </a:r>
              <a:r>
                <a:rPr lang="en-US" sz="1916">
                  <a:solidFill>
                    <a:srgbClr val="1C0C06"/>
                  </a:solidFill>
                  <a:latin typeface="Telegraf"/>
                  <a:ea typeface="Telegraf"/>
                  <a:cs typeface="Telegraf"/>
                  <a:sym typeface="Telegraf"/>
                </a:rPr>
                <a:t> and enhanced operational efficiency across departments.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028700" y="809094"/>
            <a:ext cx="12046324" cy="2190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399"/>
              </a:lnSpc>
            </a:pPr>
            <a:r>
              <a:rPr lang="en-US" sz="6999" b="1">
                <a:solidFill>
                  <a:srgbClr val="FDF9EF"/>
                </a:solidFill>
                <a:latin typeface="Telegraf Bold"/>
                <a:ea typeface="Telegraf Bold"/>
                <a:cs typeface="Telegraf Bold"/>
                <a:sym typeface="Telegraf Bold"/>
              </a:rPr>
              <a:t>Master Data Benefits: Before and After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4170501" y="1236959"/>
            <a:ext cx="2835913" cy="1241846"/>
            <a:chOff x="0" y="0"/>
            <a:chExt cx="3781217" cy="1655795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3781217" cy="1655795"/>
              <a:chOff x="0" y="0"/>
              <a:chExt cx="6350000" cy="2780665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-54229" y="0"/>
                <a:ext cx="6404229" cy="2780792"/>
              </a:xfrm>
              <a:custGeom>
                <a:avLst/>
                <a:gdLst/>
                <a:ahLst/>
                <a:cxnLst/>
                <a:rect l="l" t="t" r="r" b="b"/>
                <a:pathLst>
                  <a:path w="6404229" h="2780792">
                    <a:moveTo>
                      <a:pt x="6404229" y="1390396"/>
                    </a:moveTo>
                    <a:cubicBezTo>
                      <a:pt x="6404229" y="2158238"/>
                      <a:pt x="5781802" y="2780792"/>
                      <a:pt x="5013833" y="2780792"/>
                    </a:cubicBezTo>
                    <a:lnTo>
                      <a:pt x="382270" y="2780792"/>
                    </a:lnTo>
                    <a:lnTo>
                      <a:pt x="220091" y="2780792"/>
                    </a:lnTo>
                    <a:cubicBezTo>
                      <a:pt x="74676" y="2780792"/>
                      <a:pt x="0" y="2606802"/>
                      <a:pt x="99949" y="2501392"/>
                    </a:cubicBezTo>
                    <a:lnTo>
                      <a:pt x="382270" y="2203577"/>
                    </a:lnTo>
                    <a:lnTo>
                      <a:pt x="382270" y="1882140"/>
                    </a:lnTo>
                    <a:cubicBezTo>
                      <a:pt x="382270" y="842645"/>
                      <a:pt x="1224915" y="0"/>
                      <a:pt x="2264283" y="0"/>
                    </a:cubicBezTo>
                    <a:lnTo>
                      <a:pt x="5013833" y="0"/>
                    </a:lnTo>
                    <a:cubicBezTo>
                      <a:pt x="5781802" y="0"/>
                      <a:pt x="6404229" y="622427"/>
                      <a:pt x="6404229" y="1390396"/>
                    </a:cubicBezTo>
                    <a:close/>
                  </a:path>
                </a:pathLst>
              </a:custGeom>
              <a:solidFill>
                <a:srgbClr val="38B6FF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913432" y="646969"/>
              <a:ext cx="361858" cy="361858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8F6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59"/>
                  </a:lnSpc>
                </a:pPr>
                <a:endParaRPr/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1877909" y="646969"/>
              <a:ext cx="361858" cy="361858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8F6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59"/>
                  </a:lnSpc>
                </a:pPr>
                <a:endParaRPr/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2836666" y="646969"/>
              <a:ext cx="361858" cy="361858"/>
              <a:chOff x="0" y="0"/>
              <a:chExt cx="812800" cy="81280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8F6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59"/>
                  </a:lnSpc>
                </a:pPr>
                <a:endParaRPr/>
              </a:p>
            </p:txBody>
          </p:sp>
        </p:grpSp>
      </p:grpSp>
      <p:grpSp>
        <p:nvGrpSpPr>
          <p:cNvPr id="24" name="Group 24"/>
          <p:cNvGrpSpPr/>
          <p:nvPr/>
        </p:nvGrpSpPr>
        <p:grpSpPr>
          <a:xfrm>
            <a:off x="17410653" y="9455161"/>
            <a:ext cx="566559" cy="566559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 t="-38888" b="-3888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028700" y="3177489"/>
            <a:ext cx="2095500" cy="1778292"/>
            <a:chOff x="0" y="0"/>
            <a:chExt cx="2371056" cy="2371056"/>
          </a:xfrm>
        </p:grpSpPr>
        <p:sp>
          <p:nvSpPr>
            <p:cNvPr id="4" name="Freeform 4"/>
            <p:cNvSpPr/>
            <p:nvPr/>
          </p:nvSpPr>
          <p:spPr>
            <a:xfrm rot="-10800000">
              <a:off x="0" y="0"/>
              <a:ext cx="2371056" cy="2371056"/>
            </a:xfrm>
            <a:custGeom>
              <a:avLst/>
              <a:gdLst/>
              <a:ahLst/>
              <a:cxnLst/>
              <a:rect l="l" t="t" r="r" b="b"/>
              <a:pathLst>
                <a:path w="2371056" h="2371056">
                  <a:moveTo>
                    <a:pt x="0" y="0"/>
                  </a:moveTo>
                  <a:lnTo>
                    <a:pt x="2371056" y="0"/>
                  </a:lnTo>
                  <a:lnTo>
                    <a:pt x="2371056" y="2371056"/>
                  </a:lnTo>
                  <a:lnTo>
                    <a:pt x="0" y="23710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47854" y="748888"/>
              <a:ext cx="2075349" cy="8447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417"/>
                </a:lnSpc>
              </a:pPr>
              <a:r>
                <a:rPr lang="en-US" sz="2014" b="1" dirty="0">
                  <a:solidFill>
                    <a:srgbClr val="FDF9E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Initial Assessment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28700" y="5413271"/>
            <a:ext cx="2805050" cy="2500181"/>
            <a:chOff x="0" y="0"/>
            <a:chExt cx="3740067" cy="3333575"/>
          </a:xfrm>
        </p:grpSpPr>
        <p:sp>
          <p:nvSpPr>
            <p:cNvPr id="7" name="TextBox 7"/>
            <p:cNvSpPr txBox="1"/>
            <p:nvPr/>
          </p:nvSpPr>
          <p:spPr>
            <a:xfrm>
              <a:off x="0" y="-28575"/>
              <a:ext cx="3740067" cy="12477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407"/>
                </a:lnSpc>
              </a:pPr>
              <a:r>
                <a:rPr lang="en-US" sz="2006" b="1">
                  <a:solidFill>
                    <a:srgbClr val="FDF9E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Evaluate current processes and identify key gaps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1633045"/>
              <a:ext cx="3740067" cy="17005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535"/>
                </a:lnSpc>
              </a:pPr>
              <a:r>
                <a:rPr lang="en-US" sz="1950">
                  <a:solidFill>
                    <a:srgbClr val="FDF9EF"/>
                  </a:solidFill>
                  <a:latin typeface="Telegraf"/>
                  <a:ea typeface="Telegraf"/>
                  <a:cs typeface="Telegraf"/>
                  <a:sym typeface="Telegraf"/>
                </a:rPr>
                <a:t>Review existing workflows to highlight </a:t>
              </a:r>
              <a:r>
                <a:rPr lang="en-US" sz="1950" b="1">
                  <a:solidFill>
                    <a:srgbClr val="FDF9E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immediate improvement areas</a:t>
              </a:r>
              <a:r>
                <a:rPr lang="en-US" sz="1950">
                  <a:solidFill>
                    <a:srgbClr val="FDF9EF"/>
                  </a:solidFill>
                  <a:latin typeface="Telegraf"/>
                  <a:ea typeface="Telegraf"/>
                  <a:cs typeface="Telegraf"/>
                  <a:sym typeface="Telegraf"/>
                </a:rPr>
                <a:t>.</a:t>
              </a:r>
            </a:p>
          </p:txBody>
        </p:sp>
      </p:grpSp>
      <p:sp>
        <p:nvSpPr>
          <p:cNvPr id="9" name="Freeform 9"/>
          <p:cNvSpPr/>
          <p:nvPr/>
        </p:nvSpPr>
        <p:spPr>
          <a:xfrm rot="-10800000">
            <a:off x="5522221" y="3177489"/>
            <a:ext cx="2095500" cy="1778292"/>
          </a:xfrm>
          <a:custGeom>
            <a:avLst/>
            <a:gdLst/>
            <a:ahLst/>
            <a:cxnLst/>
            <a:rect l="l" t="t" r="r" b="b"/>
            <a:pathLst>
              <a:path w="1778292" h="1778292">
                <a:moveTo>
                  <a:pt x="0" y="0"/>
                </a:moveTo>
                <a:lnTo>
                  <a:pt x="1778292" y="0"/>
                </a:lnTo>
                <a:lnTo>
                  <a:pt x="1778292" y="1778292"/>
                </a:lnTo>
                <a:lnTo>
                  <a:pt x="0" y="177829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5633111" y="3733260"/>
            <a:ext cx="1556511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417"/>
              </a:lnSpc>
            </a:pPr>
            <a:r>
              <a:rPr lang="en-US" sz="2014" b="1" dirty="0">
                <a:solidFill>
                  <a:srgbClr val="FDF9EF"/>
                </a:solidFill>
                <a:latin typeface="Telegraf Bold"/>
                <a:ea typeface="Telegraf Bold"/>
                <a:cs typeface="Telegraf Bold"/>
                <a:sym typeface="Telegraf Bold"/>
              </a:rPr>
              <a:t>Standard-</a:t>
            </a:r>
            <a:r>
              <a:rPr lang="en-US" sz="2014" b="1" dirty="0" err="1">
                <a:solidFill>
                  <a:srgbClr val="FDF9EF"/>
                </a:solidFill>
                <a:latin typeface="Telegraf Bold"/>
                <a:ea typeface="Telegraf Bold"/>
                <a:cs typeface="Telegraf Bold"/>
                <a:sym typeface="Telegraf Bold"/>
              </a:rPr>
              <a:t>ization</a:t>
            </a:r>
            <a:endParaRPr lang="en-US" sz="2014" b="1" dirty="0">
              <a:solidFill>
                <a:srgbClr val="FDF9EF"/>
              </a:solidFill>
              <a:latin typeface="Telegraf Bold"/>
              <a:ea typeface="Telegraf Bold"/>
              <a:cs typeface="Telegraf Bold"/>
              <a:sym typeface="Telegraf Bold"/>
            </a:endParaRPr>
          </a:p>
        </p:txBody>
      </p:sp>
      <p:grpSp>
        <p:nvGrpSpPr>
          <p:cNvPr id="11" name="Group 11"/>
          <p:cNvGrpSpPr/>
          <p:nvPr/>
        </p:nvGrpSpPr>
        <p:grpSpPr>
          <a:xfrm>
            <a:off x="5503883" y="5413271"/>
            <a:ext cx="2805050" cy="2177389"/>
            <a:chOff x="0" y="0"/>
            <a:chExt cx="3740067" cy="2903186"/>
          </a:xfrm>
        </p:grpSpPr>
        <p:sp>
          <p:nvSpPr>
            <p:cNvPr id="12" name="TextBox 12"/>
            <p:cNvSpPr txBox="1"/>
            <p:nvPr/>
          </p:nvSpPr>
          <p:spPr>
            <a:xfrm>
              <a:off x="0" y="-28575"/>
              <a:ext cx="3740067" cy="12477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407"/>
                </a:lnSpc>
              </a:pPr>
              <a:r>
                <a:rPr lang="en-US" sz="2006" b="1">
                  <a:solidFill>
                    <a:srgbClr val="FDF9E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Implement data standards across departments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1621756"/>
              <a:ext cx="3740067" cy="12814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535"/>
                </a:lnSpc>
              </a:pPr>
              <a:r>
                <a:rPr lang="en-US" sz="1950">
                  <a:solidFill>
                    <a:srgbClr val="FDF9EF"/>
                  </a:solidFill>
                  <a:latin typeface="Telegraf"/>
                  <a:ea typeface="Telegraf"/>
                  <a:cs typeface="Telegraf"/>
                  <a:sym typeface="Telegraf"/>
                </a:rPr>
                <a:t>Create a framework for </a:t>
              </a:r>
              <a:r>
                <a:rPr lang="en-US" sz="1950" b="1">
                  <a:solidFill>
                    <a:srgbClr val="FDF9E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consistent data usage</a:t>
              </a:r>
              <a:r>
                <a:rPr lang="en-US" sz="1950">
                  <a:solidFill>
                    <a:srgbClr val="FDF9EF"/>
                  </a:solidFill>
                  <a:latin typeface="Telegraf"/>
                  <a:ea typeface="Telegraf"/>
                  <a:cs typeface="Telegraf"/>
                  <a:sym typeface="Telegraf"/>
                </a:rPr>
                <a:t> across all teams.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015741" y="3177489"/>
            <a:ext cx="2095500" cy="1778292"/>
            <a:chOff x="0" y="0"/>
            <a:chExt cx="2371056" cy="2371056"/>
          </a:xfrm>
        </p:grpSpPr>
        <p:sp>
          <p:nvSpPr>
            <p:cNvPr id="15" name="Freeform 15"/>
            <p:cNvSpPr/>
            <p:nvPr/>
          </p:nvSpPr>
          <p:spPr>
            <a:xfrm rot="-10800000">
              <a:off x="0" y="0"/>
              <a:ext cx="2371056" cy="2371056"/>
            </a:xfrm>
            <a:custGeom>
              <a:avLst/>
              <a:gdLst/>
              <a:ahLst/>
              <a:cxnLst/>
              <a:rect l="l" t="t" r="r" b="b"/>
              <a:pathLst>
                <a:path w="2371056" h="2371056">
                  <a:moveTo>
                    <a:pt x="0" y="0"/>
                  </a:moveTo>
                  <a:lnTo>
                    <a:pt x="2371056" y="0"/>
                  </a:lnTo>
                  <a:lnTo>
                    <a:pt x="2371056" y="2371056"/>
                  </a:lnTo>
                  <a:lnTo>
                    <a:pt x="0" y="23710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47854" y="748888"/>
              <a:ext cx="2075349" cy="8447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417"/>
                </a:lnSpc>
              </a:pPr>
              <a:r>
                <a:rPr lang="en-US" sz="2014" b="1">
                  <a:solidFill>
                    <a:srgbClr val="FDF9E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Tool Selection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979067" y="5413271"/>
            <a:ext cx="2805050" cy="2185856"/>
            <a:chOff x="0" y="0"/>
            <a:chExt cx="3740067" cy="2914475"/>
          </a:xfrm>
        </p:grpSpPr>
        <p:sp>
          <p:nvSpPr>
            <p:cNvPr id="18" name="TextBox 18"/>
            <p:cNvSpPr txBox="1"/>
            <p:nvPr/>
          </p:nvSpPr>
          <p:spPr>
            <a:xfrm>
              <a:off x="0" y="-28575"/>
              <a:ext cx="3740067" cy="12477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407"/>
                </a:lnSpc>
              </a:pPr>
              <a:r>
                <a:rPr lang="en-US" sz="2006" b="1">
                  <a:solidFill>
                    <a:srgbClr val="FDF9E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Choose essential tools for efficiency improvement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1633045"/>
              <a:ext cx="3740067" cy="12814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535"/>
                </a:lnSpc>
              </a:pPr>
              <a:r>
                <a:rPr lang="en-US" sz="1950">
                  <a:solidFill>
                    <a:srgbClr val="FDF9EF"/>
                  </a:solidFill>
                  <a:latin typeface="Telegraf"/>
                  <a:ea typeface="Telegraf"/>
                  <a:cs typeface="Telegraf"/>
                  <a:sym typeface="Telegraf"/>
                </a:rPr>
                <a:t>Select and </a:t>
              </a:r>
              <a:r>
                <a:rPr lang="en-US" sz="1950" b="1">
                  <a:solidFill>
                    <a:srgbClr val="FDF9E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deploy tools</a:t>
              </a:r>
              <a:r>
                <a:rPr lang="en-US" sz="1950">
                  <a:solidFill>
                    <a:srgbClr val="FDF9EF"/>
                  </a:solidFill>
                  <a:latin typeface="Telegraf"/>
                  <a:ea typeface="Telegraf"/>
                  <a:cs typeface="Telegraf"/>
                  <a:sym typeface="Telegraf"/>
                </a:rPr>
                <a:t> that enhance workflow and data accuracy.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4509262" y="3177489"/>
            <a:ext cx="2095500" cy="1778292"/>
            <a:chOff x="0" y="0"/>
            <a:chExt cx="2371056" cy="2371056"/>
          </a:xfrm>
        </p:grpSpPr>
        <p:sp>
          <p:nvSpPr>
            <p:cNvPr id="21" name="Freeform 21"/>
            <p:cNvSpPr/>
            <p:nvPr/>
          </p:nvSpPr>
          <p:spPr>
            <a:xfrm rot="-10800000">
              <a:off x="0" y="0"/>
              <a:ext cx="2371056" cy="2371056"/>
            </a:xfrm>
            <a:custGeom>
              <a:avLst/>
              <a:gdLst/>
              <a:ahLst/>
              <a:cxnLst/>
              <a:rect l="l" t="t" r="r" b="b"/>
              <a:pathLst>
                <a:path w="2371056" h="2371056">
                  <a:moveTo>
                    <a:pt x="0" y="0"/>
                  </a:moveTo>
                  <a:lnTo>
                    <a:pt x="2371056" y="0"/>
                  </a:lnTo>
                  <a:lnTo>
                    <a:pt x="2371056" y="2371056"/>
                  </a:lnTo>
                  <a:lnTo>
                    <a:pt x="0" y="23710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47854" y="748888"/>
              <a:ext cx="2075349" cy="8447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417"/>
                </a:lnSpc>
              </a:pPr>
              <a:r>
                <a:rPr lang="en-US" sz="2014" b="1">
                  <a:solidFill>
                    <a:srgbClr val="FDF9E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Progress Review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4454250" y="5413271"/>
            <a:ext cx="2805050" cy="2500181"/>
            <a:chOff x="0" y="0"/>
            <a:chExt cx="3740067" cy="3333575"/>
          </a:xfrm>
        </p:grpSpPr>
        <p:sp>
          <p:nvSpPr>
            <p:cNvPr id="24" name="TextBox 24"/>
            <p:cNvSpPr txBox="1"/>
            <p:nvPr/>
          </p:nvSpPr>
          <p:spPr>
            <a:xfrm>
              <a:off x="0" y="-28575"/>
              <a:ext cx="3740067" cy="12477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407"/>
                </a:lnSpc>
              </a:pPr>
              <a:r>
                <a:rPr lang="en-US" sz="2006" b="1">
                  <a:solidFill>
                    <a:srgbClr val="FDF9E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Analyze results and gather feedback for adjustments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1633045"/>
              <a:ext cx="3740067" cy="17005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535"/>
                </a:lnSpc>
              </a:pPr>
              <a:r>
                <a:rPr lang="en-US" sz="1950">
                  <a:solidFill>
                    <a:srgbClr val="FDF9EF"/>
                  </a:solidFill>
                  <a:latin typeface="Telegraf"/>
                  <a:ea typeface="Telegraf"/>
                  <a:cs typeface="Telegraf"/>
                  <a:sym typeface="Telegraf"/>
                </a:rPr>
                <a:t>Conduct weekly reviews to ensure </a:t>
              </a:r>
              <a:r>
                <a:rPr lang="en-US" sz="1950" b="1">
                  <a:solidFill>
                    <a:srgbClr val="FDF9E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alignment</a:t>
              </a:r>
              <a:r>
                <a:rPr lang="en-US" sz="1950">
                  <a:solidFill>
                    <a:srgbClr val="FDF9EF"/>
                  </a:solidFill>
                  <a:latin typeface="Telegraf"/>
                  <a:ea typeface="Telegraf"/>
                  <a:cs typeface="Telegraf"/>
                  <a:sym typeface="Telegraf"/>
                </a:rPr>
                <a:t> with goals and progress.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0" y="0"/>
            <a:ext cx="18288000" cy="2383076"/>
            <a:chOff x="0" y="0"/>
            <a:chExt cx="4816593" cy="627641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4816592" cy="627641"/>
            </a:xfrm>
            <a:custGeom>
              <a:avLst/>
              <a:gdLst/>
              <a:ahLst/>
              <a:cxnLst/>
              <a:rect l="l" t="t" r="r" b="b"/>
              <a:pathLst>
                <a:path w="4816592" h="627641">
                  <a:moveTo>
                    <a:pt x="0" y="0"/>
                  </a:moveTo>
                  <a:lnTo>
                    <a:pt x="4816592" y="0"/>
                  </a:lnTo>
                  <a:lnTo>
                    <a:pt x="4816592" y="627641"/>
                  </a:lnTo>
                  <a:lnTo>
                    <a:pt x="0" y="627641"/>
                  </a:lnTo>
                  <a:close/>
                </a:path>
              </a:pathLst>
            </a:custGeom>
            <a:solidFill>
              <a:srgbClr val="FFF8F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47625"/>
              <a:ext cx="4816593" cy="6752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1028700" y="700227"/>
            <a:ext cx="16230600" cy="1133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399"/>
              </a:lnSpc>
            </a:pPr>
            <a:r>
              <a:rPr lang="en-US" sz="6999" b="1">
                <a:solidFill>
                  <a:srgbClr val="1C0C06"/>
                </a:solidFill>
                <a:latin typeface="Telegraf Bold"/>
                <a:ea typeface="Telegraf Bold"/>
                <a:cs typeface="Telegraf Bold"/>
                <a:sym typeface="Telegraf Bold"/>
              </a:rPr>
              <a:t>90-Day Quick Wins Roadmap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17410653" y="9455161"/>
            <a:ext cx="566559" cy="566559"/>
            <a:chOff x="0" y="0"/>
            <a:chExt cx="812800" cy="8128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 t="-38888" b="-3888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8616069" y="1215677"/>
            <a:ext cx="693458" cy="634320"/>
            <a:chOff x="0" y="0"/>
            <a:chExt cx="6350000" cy="580847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00" cy="5808472"/>
            </a:xfrm>
            <a:custGeom>
              <a:avLst/>
              <a:gdLst/>
              <a:ahLst/>
              <a:cxnLst/>
              <a:rect l="l" t="t" r="r" b="b"/>
              <a:pathLst>
                <a:path w="6350000" h="5808472">
                  <a:moveTo>
                    <a:pt x="3445764" y="5808472"/>
                  </a:moveTo>
                  <a:lnTo>
                    <a:pt x="2591689" y="4954397"/>
                  </a:lnTo>
                  <a:lnTo>
                    <a:pt x="4037965" y="3508121"/>
                  </a:lnTo>
                  <a:lnTo>
                    <a:pt x="0" y="3508121"/>
                  </a:lnTo>
                  <a:lnTo>
                    <a:pt x="0" y="2300224"/>
                  </a:lnTo>
                  <a:lnTo>
                    <a:pt x="4037838" y="2300224"/>
                  </a:lnTo>
                  <a:lnTo>
                    <a:pt x="2591689" y="854075"/>
                  </a:lnTo>
                  <a:lnTo>
                    <a:pt x="3445764" y="0"/>
                  </a:lnTo>
                  <a:lnTo>
                    <a:pt x="6350000" y="2904236"/>
                  </a:lnTo>
                  <a:lnTo>
                    <a:pt x="3445764" y="5808472"/>
                  </a:lnTo>
                  <a:close/>
                </a:path>
              </a:pathLst>
            </a:custGeom>
            <a:solidFill>
              <a:srgbClr val="FFF8F6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616069" y="3607723"/>
            <a:ext cx="693458" cy="634320"/>
            <a:chOff x="0" y="0"/>
            <a:chExt cx="6350000" cy="580847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5808472"/>
            </a:xfrm>
            <a:custGeom>
              <a:avLst/>
              <a:gdLst/>
              <a:ahLst/>
              <a:cxnLst/>
              <a:rect l="l" t="t" r="r" b="b"/>
              <a:pathLst>
                <a:path w="6350000" h="5808472">
                  <a:moveTo>
                    <a:pt x="3445764" y="5808472"/>
                  </a:moveTo>
                  <a:lnTo>
                    <a:pt x="2591689" y="4954397"/>
                  </a:lnTo>
                  <a:lnTo>
                    <a:pt x="4037965" y="3508121"/>
                  </a:lnTo>
                  <a:lnTo>
                    <a:pt x="0" y="3508121"/>
                  </a:lnTo>
                  <a:lnTo>
                    <a:pt x="0" y="2300224"/>
                  </a:lnTo>
                  <a:lnTo>
                    <a:pt x="4037838" y="2300224"/>
                  </a:lnTo>
                  <a:lnTo>
                    <a:pt x="2591689" y="854075"/>
                  </a:lnTo>
                  <a:lnTo>
                    <a:pt x="3445764" y="0"/>
                  </a:lnTo>
                  <a:lnTo>
                    <a:pt x="6350000" y="2904236"/>
                  </a:lnTo>
                  <a:lnTo>
                    <a:pt x="3445764" y="5808472"/>
                  </a:lnTo>
                  <a:close/>
                </a:path>
              </a:pathLst>
            </a:custGeom>
            <a:solidFill>
              <a:srgbClr val="FFF8F6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616069" y="5970104"/>
            <a:ext cx="693458" cy="634320"/>
            <a:chOff x="0" y="0"/>
            <a:chExt cx="6350000" cy="580847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5808472"/>
            </a:xfrm>
            <a:custGeom>
              <a:avLst/>
              <a:gdLst/>
              <a:ahLst/>
              <a:cxnLst/>
              <a:rect l="l" t="t" r="r" b="b"/>
              <a:pathLst>
                <a:path w="6350000" h="5808472">
                  <a:moveTo>
                    <a:pt x="3445764" y="5808472"/>
                  </a:moveTo>
                  <a:lnTo>
                    <a:pt x="2591689" y="4954397"/>
                  </a:lnTo>
                  <a:lnTo>
                    <a:pt x="4037965" y="3508121"/>
                  </a:lnTo>
                  <a:lnTo>
                    <a:pt x="0" y="3508121"/>
                  </a:lnTo>
                  <a:lnTo>
                    <a:pt x="0" y="2300224"/>
                  </a:lnTo>
                  <a:lnTo>
                    <a:pt x="4037838" y="2300224"/>
                  </a:lnTo>
                  <a:lnTo>
                    <a:pt x="2591689" y="854075"/>
                  </a:lnTo>
                  <a:lnTo>
                    <a:pt x="3445764" y="0"/>
                  </a:lnTo>
                  <a:lnTo>
                    <a:pt x="6350000" y="2904236"/>
                  </a:lnTo>
                  <a:lnTo>
                    <a:pt x="3445764" y="5808472"/>
                  </a:lnTo>
                  <a:close/>
                </a:path>
              </a:pathLst>
            </a:custGeom>
            <a:solidFill>
              <a:srgbClr val="FFF8F6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616069" y="8366549"/>
            <a:ext cx="693458" cy="634320"/>
            <a:chOff x="0" y="0"/>
            <a:chExt cx="6350000" cy="580847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5808472"/>
            </a:xfrm>
            <a:custGeom>
              <a:avLst/>
              <a:gdLst/>
              <a:ahLst/>
              <a:cxnLst/>
              <a:rect l="l" t="t" r="r" b="b"/>
              <a:pathLst>
                <a:path w="6350000" h="5808472">
                  <a:moveTo>
                    <a:pt x="3445764" y="5808472"/>
                  </a:moveTo>
                  <a:lnTo>
                    <a:pt x="2591689" y="4954397"/>
                  </a:lnTo>
                  <a:lnTo>
                    <a:pt x="4037965" y="3508121"/>
                  </a:lnTo>
                  <a:lnTo>
                    <a:pt x="0" y="3508121"/>
                  </a:lnTo>
                  <a:lnTo>
                    <a:pt x="0" y="2300224"/>
                  </a:lnTo>
                  <a:lnTo>
                    <a:pt x="4037838" y="2300224"/>
                  </a:lnTo>
                  <a:lnTo>
                    <a:pt x="2591689" y="854075"/>
                  </a:lnTo>
                  <a:lnTo>
                    <a:pt x="3445764" y="0"/>
                  </a:lnTo>
                  <a:lnTo>
                    <a:pt x="6350000" y="2904236"/>
                  </a:lnTo>
                  <a:lnTo>
                    <a:pt x="3445764" y="5808472"/>
                  </a:lnTo>
                  <a:close/>
                </a:path>
              </a:pathLst>
            </a:custGeom>
            <a:solidFill>
              <a:srgbClr val="FFF8F6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27438" y="4714120"/>
            <a:ext cx="5247594" cy="4544180"/>
            <a:chOff x="0" y="0"/>
            <a:chExt cx="4282440" cy="37084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282440" cy="3708400"/>
            </a:xfrm>
            <a:custGeom>
              <a:avLst/>
              <a:gdLst/>
              <a:ahLst/>
              <a:cxnLst/>
              <a:rect l="l" t="t" r="r" b="b"/>
              <a:pathLst>
                <a:path w="4282440" h="3708400">
                  <a:moveTo>
                    <a:pt x="3211830" y="0"/>
                  </a:moveTo>
                  <a:lnTo>
                    <a:pt x="1070610" y="0"/>
                  </a:lnTo>
                  <a:lnTo>
                    <a:pt x="0" y="1854200"/>
                  </a:lnTo>
                  <a:lnTo>
                    <a:pt x="1070610" y="3708400"/>
                  </a:lnTo>
                  <a:lnTo>
                    <a:pt x="3211830" y="3708400"/>
                  </a:lnTo>
                  <a:lnTo>
                    <a:pt x="4282440" y="1854200"/>
                  </a:lnTo>
                  <a:close/>
                </a:path>
              </a:pathLst>
            </a:custGeom>
            <a:blipFill>
              <a:blip r:embed="rId3"/>
              <a:stretch>
                <a:fillRect t="-36767" b="-3676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027438" y="922329"/>
            <a:ext cx="6950456" cy="3286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400"/>
              </a:lnSpc>
              <a:spcBef>
                <a:spcPct val="0"/>
              </a:spcBef>
            </a:pPr>
            <a:r>
              <a:rPr lang="en-US" sz="7000" b="1" u="none" strike="noStrike">
                <a:solidFill>
                  <a:srgbClr val="FDF9EF"/>
                </a:solidFill>
                <a:latin typeface="Telegraf Bold"/>
                <a:ea typeface="Telegraf Bold"/>
                <a:cs typeface="Telegraf Bold"/>
                <a:sym typeface="Telegraf Bold"/>
              </a:rPr>
              <a:t>Action Items for Leadership Support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9946440" y="1008054"/>
            <a:ext cx="7312860" cy="1047410"/>
            <a:chOff x="0" y="0"/>
            <a:chExt cx="9750480" cy="1396547"/>
          </a:xfrm>
        </p:grpSpPr>
        <p:sp>
          <p:nvSpPr>
            <p:cNvPr id="15" name="TextBox 15"/>
            <p:cNvSpPr txBox="1"/>
            <p:nvPr/>
          </p:nvSpPr>
          <p:spPr>
            <a:xfrm>
              <a:off x="0" y="-47625"/>
              <a:ext cx="9750480" cy="6572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 u="none" strike="noStrike">
                  <a:solidFill>
                    <a:srgbClr val="FDF9E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Responsible Executives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1052020"/>
              <a:ext cx="9750480" cy="3445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068"/>
                </a:lnSpc>
                <a:spcBef>
                  <a:spcPct val="0"/>
                </a:spcBef>
              </a:pPr>
              <a:r>
                <a:rPr lang="en-US" sz="1591" u="none" strike="noStrike">
                  <a:solidFill>
                    <a:srgbClr val="FDF9EF"/>
                  </a:solidFill>
                  <a:latin typeface="Telegraf"/>
                  <a:ea typeface="Telegraf"/>
                  <a:cs typeface="Telegraf"/>
                  <a:sym typeface="Telegraf"/>
                </a:rPr>
                <a:t>Assigning clear roles ensures accountability and effective </a:t>
              </a:r>
              <a:r>
                <a:rPr lang="en-US" sz="1591" b="1" u="none" strike="noStrike">
                  <a:solidFill>
                    <a:srgbClr val="FDF9E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execution of plans</a:t>
              </a:r>
              <a:r>
                <a:rPr lang="en-US" sz="1591" u="none" strike="noStrike">
                  <a:solidFill>
                    <a:srgbClr val="FDF9EF"/>
                  </a:solidFill>
                  <a:latin typeface="Telegraf"/>
                  <a:ea typeface="Telegraf"/>
                  <a:cs typeface="Telegraf"/>
                  <a:sym typeface="Telegraf"/>
                </a:rPr>
                <a:t>.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946440" y="8095196"/>
            <a:ext cx="7312860" cy="1047410"/>
            <a:chOff x="0" y="0"/>
            <a:chExt cx="9750480" cy="1396547"/>
          </a:xfrm>
        </p:grpSpPr>
        <p:sp>
          <p:nvSpPr>
            <p:cNvPr id="18" name="TextBox 18"/>
            <p:cNvSpPr txBox="1"/>
            <p:nvPr/>
          </p:nvSpPr>
          <p:spPr>
            <a:xfrm>
              <a:off x="0" y="-47625"/>
              <a:ext cx="9750480" cy="6572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 u="none" strike="noStrike">
                  <a:solidFill>
                    <a:srgbClr val="FDF9E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CFO Support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1052020"/>
              <a:ext cx="9750480" cy="3445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068"/>
                </a:lnSpc>
                <a:spcBef>
                  <a:spcPct val="0"/>
                </a:spcBef>
              </a:pPr>
              <a:r>
                <a:rPr lang="en-US" sz="1591" u="none" strike="noStrike">
                  <a:solidFill>
                    <a:srgbClr val="FDF9EF"/>
                  </a:solidFill>
                  <a:latin typeface="Telegraf"/>
                  <a:ea typeface="Telegraf"/>
                  <a:cs typeface="Telegraf"/>
                  <a:sym typeface="Telegraf"/>
                </a:rPr>
                <a:t>Financial backing from the CFO is vital for </a:t>
              </a:r>
              <a:r>
                <a:rPr lang="en-US" sz="1591" b="1" u="none" strike="noStrike">
                  <a:solidFill>
                    <a:srgbClr val="FDF9E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sustaining progress</a:t>
              </a:r>
              <a:r>
                <a:rPr lang="en-US" sz="1591" u="none" strike="noStrike">
                  <a:solidFill>
                    <a:srgbClr val="FDF9EF"/>
                  </a:solidFill>
                  <a:latin typeface="Telegraf"/>
                  <a:ea typeface="Telegraf"/>
                  <a:cs typeface="Telegraf"/>
                  <a:sym typeface="Telegraf"/>
                </a:rPr>
                <a:t> and resources.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946440" y="5732816"/>
            <a:ext cx="7312860" cy="1304585"/>
            <a:chOff x="0" y="0"/>
            <a:chExt cx="9750480" cy="1739447"/>
          </a:xfrm>
        </p:grpSpPr>
        <p:sp>
          <p:nvSpPr>
            <p:cNvPr id="21" name="TextBox 21"/>
            <p:cNvSpPr txBox="1"/>
            <p:nvPr/>
          </p:nvSpPr>
          <p:spPr>
            <a:xfrm>
              <a:off x="0" y="-47625"/>
              <a:ext cx="9750480" cy="6572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 u="none" strike="noStrike">
                  <a:solidFill>
                    <a:srgbClr val="FDF9E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IT Access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1052020"/>
              <a:ext cx="9750480" cy="6874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068"/>
                </a:lnSpc>
                <a:spcBef>
                  <a:spcPct val="0"/>
                </a:spcBef>
              </a:pPr>
              <a:r>
                <a:rPr lang="en-US" sz="1591" u="none" strike="noStrike">
                  <a:solidFill>
                    <a:srgbClr val="FDF9EF"/>
                  </a:solidFill>
                  <a:latin typeface="Telegraf"/>
                  <a:ea typeface="Telegraf"/>
                  <a:cs typeface="Telegraf"/>
                  <a:sym typeface="Telegraf"/>
                </a:rPr>
                <a:t>Timely access to IT resources enables smoother </a:t>
              </a:r>
              <a:r>
                <a:rPr lang="en-US" sz="1591" b="1" u="none" strike="noStrike">
                  <a:solidFill>
                    <a:srgbClr val="FDF9E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implementation of solutions</a:t>
              </a:r>
              <a:r>
                <a:rPr lang="en-US" sz="1591" u="none" strike="noStrike">
                  <a:solidFill>
                    <a:srgbClr val="FDF9EF"/>
                  </a:solidFill>
                  <a:latin typeface="Telegraf"/>
                  <a:ea typeface="Telegraf"/>
                  <a:cs typeface="Telegraf"/>
                  <a:sym typeface="Telegraf"/>
                </a:rPr>
                <a:t>.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946440" y="3370435"/>
            <a:ext cx="7312860" cy="1047410"/>
            <a:chOff x="0" y="0"/>
            <a:chExt cx="9750480" cy="1396547"/>
          </a:xfrm>
        </p:grpSpPr>
        <p:sp>
          <p:nvSpPr>
            <p:cNvPr id="24" name="TextBox 24"/>
            <p:cNvSpPr txBox="1"/>
            <p:nvPr/>
          </p:nvSpPr>
          <p:spPr>
            <a:xfrm>
              <a:off x="0" y="-47625"/>
              <a:ext cx="9750480" cy="6572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 u="none" strike="noStrike">
                  <a:solidFill>
                    <a:srgbClr val="FDF9E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SME Approval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1052020"/>
              <a:ext cx="9750480" cy="3445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068"/>
                </a:lnSpc>
                <a:spcBef>
                  <a:spcPct val="0"/>
                </a:spcBef>
              </a:pPr>
              <a:r>
                <a:rPr lang="en-US" sz="1591" u="none" strike="noStrike">
                  <a:solidFill>
                    <a:srgbClr val="FDF9EF"/>
                  </a:solidFill>
                  <a:latin typeface="Telegraf"/>
                  <a:ea typeface="Telegraf"/>
                  <a:cs typeface="Telegraf"/>
                  <a:sym typeface="Telegraf"/>
                </a:rPr>
                <a:t>Gaining buy-in from </a:t>
              </a:r>
              <a:r>
                <a:rPr lang="en-US" sz="1591" b="1" u="none" strike="noStrike">
                  <a:solidFill>
                    <a:srgbClr val="FDF9E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subject matter experts</a:t>
              </a:r>
              <a:r>
                <a:rPr lang="en-US" sz="1591" u="none" strike="noStrike">
                  <a:solidFill>
                    <a:srgbClr val="FDF9EF"/>
                  </a:solidFill>
                  <a:latin typeface="Telegraf"/>
                  <a:ea typeface="Telegraf"/>
                  <a:cs typeface="Telegraf"/>
                  <a:sym typeface="Telegraf"/>
                </a:rPr>
                <a:t> is crucial for success.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7410653" y="9455161"/>
            <a:ext cx="566559" cy="566559"/>
            <a:chOff x="0" y="0"/>
            <a:chExt cx="812800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357</Words>
  <Application>Microsoft Office PowerPoint</Application>
  <PresentationFormat>Custom</PresentationFormat>
  <Paragraphs>41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Calibri</vt:lpstr>
      <vt:lpstr>Telegraf Bold</vt:lpstr>
      <vt:lpstr>Arial</vt:lpstr>
      <vt:lpstr>Telegraf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1-Hour Data Strategy Sample Slide Deck</dc:title>
  <dc:description>Presentation - Horizon Equipment Co. Timeline of Challenges and Opportunities</dc:description>
  <cp:lastModifiedBy>Timothy</cp:lastModifiedBy>
  <cp:revision>2</cp:revision>
  <dcterms:created xsi:type="dcterms:W3CDTF">2006-08-16T00:00:00Z</dcterms:created>
  <dcterms:modified xsi:type="dcterms:W3CDTF">2025-07-23T20:38:29Z</dcterms:modified>
  <dc:identifier>DAGuAlvLoHc</dc:identifier>
</cp:coreProperties>
</file>